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F7EC21-6B7F-4F7E-9FB1-99953C06F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Babits </a:t>
            </a:r>
            <a:r>
              <a:rPr lang="hu-HU" dirty="0" err="1"/>
              <a:t>mihály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426E0DE-735A-4DD6-941B-20E33BFDD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1883-1941</a:t>
            </a:r>
          </a:p>
          <a:p>
            <a:r>
              <a:rPr lang="hu-HU" dirty="0"/>
              <a:t>(80 éve hunyt el)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065C058-B050-42C6-993B-5A8FCABB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128" y="3886680"/>
            <a:ext cx="1790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2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7E8120-95B4-4C67-B2E0-177243BD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0"/>
            <a:ext cx="9601200" cy="1485900"/>
          </a:xfrm>
        </p:spPr>
        <p:txBody>
          <a:bodyPr/>
          <a:lstStyle/>
          <a:p>
            <a:r>
              <a:rPr lang="hu-HU" dirty="0"/>
              <a:t>Halála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26C6E9-F08D-405B-BBB5-9B03EF20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742949"/>
            <a:ext cx="4512365" cy="5757241"/>
          </a:xfrm>
        </p:spPr>
        <p:txBody>
          <a:bodyPr/>
          <a:lstStyle/>
          <a:p>
            <a:r>
              <a:rPr lang="hu-HU" sz="2400" dirty="0"/>
              <a:t>Babits állapota 1940 elején rosszabbodott, ennek ellenére vállalta márciusban az olaszországi utazást. 1940 vége fele visszautazott Budapestre, s befeküdt a </a:t>
            </a:r>
            <a:r>
              <a:rPr lang="hu-HU" sz="2400" dirty="0" err="1"/>
              <a:t>Siesta</a:t>
            </a:r>
            <a:r>
              <a:rPr lang="hu-HU" sz="2400" dirty="0"/>
              <a:t> Szanatóriumban állapota rosszabbodása miatt.</a:t>
            </a:r>
            <a:endParaRPr lang="hu-HU" sz="2400" b="1" dirty="0"/>
          </a:p>
          <a:p>
            <a:r>
              <a:rPr lang="hu-HU" sz="2400" dirty="0"/>
              <a:t>1941. augusztus 4-én halt meg Budapesten, a szanatóriumban.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144F69-DAB7-40B9-BE92-9ED6DECFB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67" b="2376"/>
          <a:stretch/>
        </p:blipFill>
        <p:spPr>
          <a:xfrm>
            <a:off x="5237922" y="0"/>
            <a:ext cx="2941982" cy="445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BAB4F06-E0B0-4F07-A3FA-5B0973D3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626" y="0"/>
            <a:ext cx="3041374" cy="406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A5B72FD-51BB-4F1C-9BA3-49888F4BC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353" y="3577059"/>
            <a:ext cx="4512365" cy="337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B3679F0-F8AD-48A4-9C6F-BA7D36E9CFE5}"/>
              </a:ext>
            </a:extLst>
          </p:cNvPr>
          <p:cNvSpPr txBox="1"/>
          <p:nvPr/>
        </p:nvSpPr>
        <p:spPr>
          <a:xfrm>
            <a:off x="7026965" y="6445069"/>
            <a:ext cx="392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Babits emlékháza</a:t>
            </a:r>
          </a:p>
        </p:txBody>
      </p:sp>
    </p:spTree>
    <p:extLst>
      <p:ext uri="{BB962C8B-B14F-4D97-AF65-F5344CB8AC3E}">
        <p14:creationId xmlns:p14="http://schemas.microsoft.com/office/powerpoint/2010/main" val="176886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6609C5-2512-4D5F-8E5C-AD79CF7F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0"/>
            <a:ext cx="9601200" cy="1485900"/>
          </a:xfrm>
        </p:spPr>
        <p:txBody>
          <a:bodyPr/>
          <a:lstStyle/>
          <a:p>
            <a:r>
              <a:rPr lang="hu-HU" dirty="0"/>
              <a:t>Ősz és Tavasz között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C3530C-45E7-4979-8722-B42DF3BE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027043"/>
            <a:ext cx="5148470" cy="4803913"/>
          </a:xfrm>
        </p:spPr>
        <p:txBody>
          <a:bodyPr/>
          <a:lstStyle/>
          <a:p>
            <a:r>
              <a:rPr lang="hu-HU" sz="2400" dirty="0"/>
              <a:t>Babits betegsége tudatában írta meg az ''Ősz és Tavasz kötött'' című versét. </a:t>
            </a:r>
          </a:p>
          <a:p>
            <a:r>
              <a:rPr lang="hu-HU" sz="2400" dirty="0"/>
              <a:t>Ennek a versnek minden versszakában belefoglal életéből egy-egy boldog pillanatot költői szavakkal. S emlékeztet bennünket minden versszakban haláláról. </a:t>
            </a:r>
            <a:br>
              <a:rPr lang="hu-HU" sz="2400" dirty="0"/>
            </a:br>
            <a:r>
              <a:rPr lang="hu-HU" sz="2400" dirty="0"/>
              <a:t>Talán sokak számára azért tetszik ez a költemény, mert Babits az igazat írja le ebben a műben.</a:t>
            </a:r>
            <a:endParaRPr lang="hu-HU" sz="2400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B224650-8D28-41B5-9759-E0D3CA4D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674" y="135370"/>
            <a:ext cx="3920987" cy="658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16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EDEA33-2F24-49F2-8F5B-4C147231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605012"/>
            <a:ext cx="7010400" cy="6748288"/>
          </a:xfrm>
        </p:spPr>
        <p:txBody>
          <a:bodyPr/>
          <a:lstStyle/>
          <a:p>
            <a:r>
              <a:rPr lang="hu-HU" sz="3200" dirty="0"/>
              <a:t>Babits Mihály 1883.november 26-án született Szekszárdon. </a:t>
            </a:r>
          </a:p>
          <a:p>
            <a:r>
              <a:rPr lang="hu-HU" sz="3200" dirty="0" smtClean="0"/>
              <a:t>Értelmiségi </a:t>
            </a:r>
            <a:r>
              <a:rPr lang="hu-HU" sz="3200" dirty="0"/>
              <a:t>családból származott. Édesapja törvényszéki </a:t>
            </a:r>
            <a:r>
              <a:rPr lang="hu-HU" sz="3200" dirty="0" smtClean="0"/>
              <a:t>bíró </a:t>
            </a:r>
            <a:r>
              <a:rPr lang="hu-HU" sz="3200" dirty="0"/>
              <a:t>volt. </a:t>
            </a:r>
          </a:p>
          <a:p>
            <a:r>
              <a:rPr lang="hu-HU" sz="3200" dirty="0"/>
              <a:t>Babitsék négyen </a:t>
            </a:r>
            <a:r>
              <a:rPr lang="hu-HU" sz="3200" dirty="0" smtClean="0"/>
              <a:t>voltak </a:t>
            </a:r>
            <a:r>
              <a:rPr lang="hu-HU" sz="3200" dirty="0"/>
              <a:t>testvérek, ő volt a legidősebb. Egyik </a:t>
            </a:r>
            <a:r>
              <a:rPr lang="hu-HU" sz="3200" dirty="0" smtClean="0"/>
              <a:t>húga Olga, </a:t>
            </a:r>
            <a:r>
              <a:rPr lang="hu-HU" sz="3200" dirty="0"/>
              <a:t>másfél éves korában meghalt, öccse pedig túlélte a költőt. </a:t>
            </a:r>
          </a:p>
          <a:p>
            <a:r>
              <a:rPr lang="hu-HU" sz="3200" dirty="0"/>
              <a:t>Anyja műveltsége messze túlmutatott a korabeli hölgyek átlagos kulturáltsági és műveltségi szintjén.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F3D081-DD63-4500-8256-53935DA9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550156"/>
            <a:ext cx="4165600" cy="575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954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91A8D6-E452-499D-9112-1E101A82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761067" cy="762000"/>
          </a:xfrm>
        </p:spPr>
        <p:txBody>
          <a:bodyPr/>
          <a:lstStyle/>
          <a:p>
            <a:r>
              <a:rPr lang="hu-HU" dirty="0"/>
              <a:t>Iskolái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68D8A9-2AFA-48E0-A921-06931390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762000"/>
            <a:ext cx="7366000" cy="6096000"/>
          </a:xfrm>
        </p:spPr>
        <p:txBody>
          <a:bodyPr>
            <a:normAutofit/>
          </a:bodyPr>
          <a:lstStyle/>
          <a:p>
            <a:r>
              <a:rPr lang="hu-HU" sz="3200" dirty="0"/>
              <a:t>Elemi iskoláit Budapesten és Pécsen végezte el.</a:t>
            </a:r>
            <a:endParaRPr lang="hu-HU" sz="3200" b="1" dirty="0"/>
          </a:p>
          <a:p>
            <a:r>
              <a:rPr lang="hu-HU" sz="3200" dirty="0"/>
              <a:t>1893 őszétől a pécsi cisztercita gimnáziumban tanult.</a:t>
            </a:r>
            <a:endParaRPr lang="hu-HU" sz="3200" b="1" dirty="0"/>
          </a:p>
          <a:p>
            <a:r>
              <a:rPr lang="hu-HU" sz="3200" dirty="0"/>
              <a:t>1901-ben a budapesti bölcsészkara magyar-francia szakára iratkozott be, de a franciát hamarosan latinra cserélte.</a:t>
            </a:r>
            <a:endParaRPr lang="hu-HU" sz="3200" b="1" dirty="0"/>
          </a:p>
          <a:p>
            <a:endParaRPr lang="hu-HU" dirty="0"/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9191B8F-89A5-4007-887C-1DE6BA5C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0"/>
            <a:ext cx="439102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CB967D4-C5D3-4461-9E0F-3052D29C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331" y="2590800"/>
            <a:ext cx="4620669" cy="30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63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9441EF-8ED8-4C6C-A585-87E411C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389467"/>
            <a:ext cx="5232400" cy="6858000"/>
          </a:xfrm>
        </p:spPr>
        <p:txBody>
          <a:bodyPr>
            <a:normAutofit/>
          </a:bodyPr>
          <a:lstStyle/>
          <a:p>
            <a:r>
              <a:rPr lang="hu-HU" sz="2500" dirty="0"/>
              <a:t>Az egyetemi évek talán a lemeghatározóbb élményét a Négyesy László stílusgyakorlati szeminárium jelentette.</a:t>
            </a:r>
            <a:endParaRPr lang="hu-HU" sz="2500" b="1" dirty="0"/>
          </a:p>
          <a:p>
            <a:r>
              <a:rPr lang="hu-HU" sz="2500" dirty="0"/>
              <a:t>Itt szövődött barátsága Juhász Gyulával és Kosztolányi Dezsővel, valamint Karinthy Frigyessel.</a:t>
            </a:r>
          </a:p>
          <a:p>
            <a:r>
              <a:rPr lang="hu-HU" sz="2500" dirty="0"/>
              <a:t>Az egyetem elvégzése után Baján, a cisztercita </a:t>
            </a:r>
            <a:r>
              <a:rPr lang="hu-HU" sz="2500" dirty="0" smtClean="0"/>
              <a:t>gimnáziumban, </a:t>
            </a:r>
            <a:r>
              <a:rPr lang="hu-HU" sz="2500" dirty="0"/>
              <a:t>mint világi ideiglenes helyettes tanár töltötte gyakorló évét. 1906-ban szerzett tanári oklevelet. Ezután Szegeden vállalt tanári állást az állami fő reáliskolában.</a:t>
            </a:r>
            <a:endParaRPr lang="hu-HU" sz="2500" b="1" dirty="0"/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80ED17-1C1C-4471-AFDB-811CF611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3810000" cy="2601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DA228CC-83D1-48CE-BA92-51908213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89" y="2601771"/>
            <a:ext cx="2017878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61CD7E7-6F3D-4884-A510-5E64DC54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0"/>
            <a:ext cx="1905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B5A1102-AC10-4497-A8A6-5F0BB1312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279" y="4608126"/>
            <a:ext cx="1952721" cy="224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0F0F51E-CE52-4C09-AAFA-F7F2F0723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873" y="3429000"/>
            <a:ext cx="19050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738B13D-682C-4CA3-8E33-3BA9F30765E7}"/>
              </a:ext>
            </a:extLst>
          </p:cNvPr>
          <p:cNvSpPr txBox="1"/>
          <p:nvPr/>
        </p:nvSpPr>
        <p:spPr>
          <a:xfrm>
            <a:off x="8771467" y="5917729"/>
            <a:ext cx="146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Juhász Gyula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9845F3D-C5B8-4BDD-AEB5-589D6C504DBB}"/>
              </a:ext>
            </a:extLst>
          </p:cNvPr>
          <p:cNvSpPr txBox="1"/>
          <p:nvPr/>
        </p:nvSpPr>
        <p:spPr>
          <a:xfrm>
            <a:off x="6753588" y="5478321"/>
            <a:ext cx="195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Kosztolányi Dezső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1B9B16-8AA3-49C1-90FB-9C3740B41A60}"/>
              </a:ext>
            </a:extLst>
          </p:cNvPr>
          <p:cNvSpPr txBox="1"/>
          <p:nvPr/>
        </p:nvSpPr>
        <p:spPr>
          <a:xfrm>
            <a:off x="10392716" y="4423460"/>
            <a:ext cx="179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Karinthy Frigyes</a:t>
            </a:r>
          </a:p>
        </p:txBody>
      </p:sp>
    </p:spTree>
    <p:extLst>
      <p:ext uri="{BB962C8B-B14F-4D97-AF65-F5344CB8AC3E}">
        <p14:creationId xmlns:p14="http://schemas.microsoft.com/office/powerpoint/2010/main" val="249473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A9725D-8B51-46FF-A1BA-42D53B85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hu-HU" dirty="0"/>
              <a:t>A Holnap antológia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4F46CD-ED1D-4B4C-A2F6-A16843BC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50065"/>
            <a:ext cx="5167423" cy="3581400"/>
          </a:xfrm>
        </p:spPr>
        <p:txBody>
          <a:bodyPr>
            <a:noAutofit/>
          </a:bodyPr>
          <a:lstStyle/>
          <a:p>
            <a:r>
              <a:rPr lang="hu-HU" sz="3200" dirty="0"/>
              <a:t>Babits nevét a magyar irodalmi életben A Holnap antológia tette ismertté. 1908 szeptemberében a Juhász Gyula kérésére küldött versei jelentek meg itt.</a:t>
            </a:r>
            <a:r>
              <a:rPr lang="hu-HU" sz="3200" b="1" dirty="0"/>
              <a:t/>
            </a:r>
            <a:br>
              <a:rPr lang="hu-HU" sz="3200" b="1" dirty="0"/>
            </a:br>
            <a:endParaRPr lang="hu-HU" sz="3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9BD9DCD-522E-4D2D-B2DC-A0679A88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237" y="1150919"/>
            <a:ext cx="5980763" cy="4556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191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4897EA-67EB-4238-9DBC-4E594C09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820"/>
            <a:ext cx="9601200" cy="1485900"/>
          </a:xfrm>
        </p:spPr>
        <p:txBody>
          <a:bodyPr/>
          <a:lstStyle/>
          <a:p>
            <a:r>
              <a:rPr lang="hu-HU" dirty="0"/>
              <a:t>A tanár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769CE8-7E8A-413E-AF19-403F3D8F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212231"/>
            <a:ext cx="10803835" cy="4752753"/>
          </a:xfrm>
        </p:spPr>
        <p:txBody>
          <a:bodyPr/>
          <a:lstStyle/>
          <a:p>
            <a:r>
              <a:rPr lang="hu-HU" dirty="0"/>
              <a:t>1908.junius 24-én az erdélyi Fogarasra nevezték ki rendes tanárrá.</a:t>
            </a:r>
          </a:p>
          <a:p>
            <a:r>
              <a:rPr lang="hu-HU" dirty="0"/>
              <a:t>Babits valóságos száműzetésnek élte meg ''világ végére'' helyezését. Három tanévet töltött a fogarasi gimnáziumban. Babitsnak 54 verse született a fogarasi gimnáziumban.</a:t>
            </a:r>
            <a:endParaRPr lang="hu-HU" b="1" dirty="0"/>
          </a:p>
          <a:p>
            <a:r>
              <a:rPr lang="hu-HU" dirty="0"/>
              <a:t>1911-ben Babitsot Újpestre helyezték a Könyves Kálmán Gimnáziumba.</a:t>
            </a:r>
            <a:endParaRPr lang="hu-HU" b="1" dirty="0"/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8A31196-C070-4386-BDCE-8CE077E7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826" y="2819988"/>
            <a:ext cx="6167952" cy="403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2AAC6F0-B63B-4523-9EAA-A56BFE0FC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2742059"/>
            <a:ext cx="2887302" cy="411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3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2C2D9A-C391-46DA-BD05-C734B6C4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7" y="0"/>
            <a:ext cx="9601200" cy="1485900"/>
          </a:xfrm>
        </p:spPr>
        <p:txBody>
          <a:bodyPr/>
          <a:lstStyle/>
          <a:p>
            <a:r>
              <a:rPr lang="hu-HU" dirty="0"/>
              <a:t>A tanár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E9B772-1EFC-4FF1-9474-AFED12954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742949"/>
            <a:ext cx="9601200" cy="6035537"/>
          </a:xfrm>
        </p:spPr>
        <p:txBody>
          <a:bodyPr>
            <a:normAutofit/>
          </a:bodyPr>
          <a:lstStyle/>
          <a:p>
            <a:r>
              <a:rPr lang="hu-HU" dirty="0"/>
              <a:t>1912 novemberétől 1916 elejéig a budapesti </a:t>
            </a:r>
            <a:br>
              <a:rPr lang="hu-HU" dirty="0"/>
            </a:br>
            <a:r>
              <a:rPr lang="hu-HU" dirty="0"/>
              <a:t>Tisztviselő-telepi gimnázium tanára.</a:t>
            </a:r>
            <a:endParaRPr lang="hu-HU" b="1" dirty="0"/>
          </a:p>
          <a:p>
            <a:r>
              <a:rPr lang="hu-HU" dirty="0"/>
              <a:t>1919 januárjában Babits katedrát kapott. </a:t>
            </a:r>
            <a:br>
              <a:rPr lang="hu-HU" dirty="0"/>
            </a:br>
            <a:r>
              <a:rPr lang="hu-HU" dirty="0"/>
              <a:t>Szellemi menedéket a 20-as évek elején csak a</a:t>
            </a:r>
            <a:br>
              <a:rPr lang="hu-HU" dirty="0"/>
            </a:br>
            <a:r>
              <a:rPr lang="hu-HU" dirty="0"/>
              <a:t> </a:t>
            </a:r>
            <a:r>
              <a:rPr lang="hu-HU" dirty="0" smtClean="0"/>
              <a:t>műfordítás </a:t>
            </a:r>
            <a:r>
              <a:rPr lang="hu-HU" dirty="0"/>
              <a:t>jelentette számára.</a:t>
            </a:r>
            <a:endParaRPr lang="hu-HU" b="1" dirty="0"/>
          </a:p>
          <a:p>
            <a:r>
              <a:rPr lang="hu-HU" dirty="0"/>
              <a:t>Ettől az évtől kezdve a Nyugatnak is állandó </a:t>
            </a:r>
            <a:br>
              <a:rPr lang="hu-HU" dirty="0"/>
            </a:br>
            <a:r>
              <a:rPr lang="hu-HU" dirty="0"/>
              <a:t>munkatársa lett.</a:t>
            </a:r>
            <a:endParaRPr lang="hu-HU" b="1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BB5618E-C9A1-4065-8D47-C1BF3E18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36" y="301240"/>
            <a:ext cx="4292049" cy="27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6C39F68-2D4F-4AD2-AC3C-9FAF309A9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68" y="3060415"/>
            <a:ext cx="5015947" cy="371807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softEdge rad="112500"/>
          </a:effectLst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C1703962-A6EC-4127-8B8D-30005D764A6B}"/>
              </a:ext>
            </a:extLst>
          </p:cNvPr>
          <p:cNvCxnSpPr/>
          <p:nvPr/>
        </p:nvCxnSpPr>
        <p:spPr>
          <a:xfrm>
            <a:off x="7076661" y="2872409"/>
            <a:ext cx="0" cy="765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988A4496-9BC4-420F-AA77-FFA5D8C03E58}"/>
              </a:ext>
            </a:extLst>
          </p:cNvPr>
          <p:cNvSpPr txBox="1"/>
          <p:nvPr/>
        </p:nvSpPr>
        <p:spPr>
          <a:xfrm>
            <a:off x="6510131" y="2640783"/>
            <a:ext cx="1411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Babits Mihály</a:t>
            </a:r>
          </a:p>
        </p:txBody>
      </p:sp>
    </p:spTree>
    <p:extLst>
      <p:ext uri="{BB962C8B-B14F-4D97-AF65-F5344CB8AC3E}">
        <p14:creationId xmlns:p14="http://schemas.microsoft.com/office/powerpoint/2010/main" val="136511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16CF4B-073C-4ABC-8EDC-D746E21F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0"/>
            <a:ext cx="9601200" cy="1485900"/>
          </a:xfrm>
        </p:spPr>
        <p:txBody>
          <a:bodyPr/>
          <a:lstStyle/>
          <a:p>
            <a:r>
              <a:rPr lang="hu-HU" dirty="0"/>
              <a:t>Házassága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7A120C-3555-46C2-AC74-8C4FE2EE7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828" y="1638299"/>
            <a:ext cx="3210338" cy="4663110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Babits a közélet elől magánéletbe menekült.</a:t>
            </a:r>
          </a:p>
          <a:p>
            <a:pPr algn="just"/>
            <a:r>
              <a:rPr lang="hu-HU" dirty="0"/>
              <a:t>1921-ben házasságot kötött </a:t>
            </a:r>
            <a:r>
              <a:rPr lang="hu-HU" dirty="0" err="1"/>
              <a:t>Tanner</a:t>
            </a:r>
            <a:r>
              <a:rPr lang="hu-HU" dirty="0"/>
              <a:t> Ilonával, aki magát Kazinczy felesége után Török Sophie-</a:t>
            </a:r>
            <a:r>
              <a:rPr lang="hu-HU" dirty="0" err="1"/>
              <a:t>nak</a:t>
            </a:r>
            <a:r>
              <a:rPr lang="hu-HU" dirty="0"/>
              <a:t> nevezte.</a:t>
            </a:r>
            <a:endParaRPr lang="hu-HU" b="1" dirty="0"/>
          </a:p>
          <a:p>
            <a:pPr algn="just"/>
            <a:r>
              <a:rPr lang="hu-HU" dirty="0"/>
              <a:t>Kapcsolatuk Babits számára élete végéig kiegyensúlyozott családi hátteret jelentett.</a:t>
            </a:r>
            <a:endParaRPr lang="hu-HU" b="1" dirty="0"/>
          </a:p>
          <a:p>
            <a:pPr algn="just"/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0E04210-DA57-4EF0-A326-F869C9527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3757" y="1485899"/>
            <a:ext cx="3008242" cy="4815509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Anyagi helyzetük is rendeződött, 1923-ban az esztergomi Élőhegyen kis telket és házat vásároltak, a </a:t>
            </a:r>
            <a:r>
              <a:rPr lang="hu-HU" dirty="0" err="1"/>
              <a:t>nyarakat</a:t>
            </a:r>
            <a:r>
              <a:rPr lang="hu-HU" dirty="0"/>
              <a:t> ettől fogva </a:t>
            </a:r>
            <a:r>
              <a:rPr lang="hu-HU" dirty="0" smtClean="0"/>
              <a:t>mindig </a:t>
            </a:r>
            <a:r>
              <a:rPr lang="hu-HU" dirty="0"/>
              <a:t>ott töltötte a család.</a:t>
            </a:r>
            <a:endParaRPr lang="hu-HU" b="1" dirty="0"/>
          </a:p>
          <a:p>
            <a:r>
              <a:rPr lang="hu-HU" dirty="0"/>
              <a:t>Közös </a:t>
            </a:r>
            <a:r>
              <a:rPr lang="hu-HU" dirty="0" smtClean="0"/>
              <a:t>gyerekük </a:t>
            </a:r>
            <a:r>
              <a:rPr lang="hu-HU" dirty="0"/>
              <a:t>nem volt, egy rokon kislányát, Ildikót fogadták örökbe.</a:t>
            </a:r>
            <a:endParaRPr lang="hu-HU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781FBEC-1A6C-4D40-B38A-37EE08AA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63" y="969609"/>
            <a:ext cx="3611011" cy="491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59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FC384D-16CB-4BB3-A488-CD29EC8B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Betegsége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81C2CA-8A6F-40BD-BD1C-35DEA766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034" y="1500809"/>
            <a:ext cx="6162262" cy="4780721"/>
          </a:xfrm>
        </p:spPr>
        <p:txBody>
          <a:bodyPr>
            <a:normAutofit/>
          </a:bodyPr>
          <a:lstStyle/>
          <a:p>
            <a:r>
              <a:rPr lang="hu-HU" dirty="0"/>
              <a:t>1934 fordulópont volt a költő életében: ekkor tapasztalta betegsége első jeleit.</a:t>
            </a:r>
            <a:endParaRPr lang="hu-HU" b="1" dirty="0"/>
          </a:p>
          <a:p>
            <a:r>
              <a:rPr lang="hu-HU" dirty="0"/>
              <a:t>Később </a:t>
            </a:r>
            <a:r>
              <a:rPr lang="hu-HU" dirty="0" smtClean="0"/>
              <a:t>így </a:t>
            </a:r>
            <a:r>
              <a:rPr lang="hu-HU" dirty="0"/>
              <a:t>vallott róla: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„Engem </a:t>
            </a:r>
            <a:r>
              <a:rPr lang="hu-HU" dirty="0"/>
              <a:t>éveken át egy gonosz kór keze fojtogatott, szó szerint fuldokolva és lihegve jártam a világot, mintha a levegő kiapadt volna körülöttem</a:t>
            </a:r>
            <a:r>
              <a:rPr lang="hu-HU" dirty="0" smtClean="0"/>
              <a:t>.”</a:t>
            </a:r>
            <a:endParaRPr lang="hu-HU" b="1" dirty="0"/>
          </a:p>
          <a:p>
            <a:r>
              <a:rPr lang="hu-HU" dirty="0"/>
              <a:t>1937-ben orvosai gégerákot állapítottak meg panaszai alapján. E tudat után írta meg talán legszebb versét az "Ősz és Tavasz között".</a:t>
            </a:r>
            <a:endParaRPr lang="hu-HU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51C819E-3988-4B0D-9386-F61F90AD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62" y="422587"/>
            <a:ext cx="4428710" cy="601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738771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43</TotalTime>
  <Words>529</Words>
  <Application>Microsoft Office PowerPoint</Application>
  <PresentationFormat>Szélesvásznú</PresentationFormat>
  <Paragraphs>47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Franklin Gothic Book</vt:lpstr>
      <vt:lpstr>Körülvágás</vt:lpstr>
      <vt:lpstr>Babits mihály</vt:lpstr>
      <vt:lpstr>PowerPoint-bemutató</vt:lpstr>
      <vt:lpstr>Iskolái</vt:lpstr>
      <vt:lpstr>PowerPoint-bemutató</vt:lpstr>
      <vt:lpstr>A Holnap antológia </vt:lpstr>
      <vt:lpstr>A tanár</vt:lpstr>
      <vt:lpstr>A tanár</vt:lpstr>
      <vt:lpstr>Házassága</vt:lpstr>
      <vt:lpstr>Betegsége</vt:lpstr>
      <vt:lpstr>Halála</vt:lpstr>
      <vt:lpstr>Ősz és Tavasz között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Babits mihály</dc:title>
  <dc:creator>Kiszl Csabi</dc:creator>
  <cp:lastModifiedBy>Admin</cp:lastModifiedBy>
  <cp:revision>6</cp:revision>
  <dcterms:created xsi:type="dcterms:W3CDTF">2021-04-08T07:57:15Z</dcterms:created>
  <dcterms:modified xsi:type="dcterms:W3CDTF">2021-04-11T16:32:23Z</dcterms:modified>
</cp:coreProperties>
</file>